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352" y="365760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STUDIO / AFTERLIGHT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4632" y="1325880"/>
            <a:ext cx="594360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200" b="0">
                <a:solidFill>
                  <a:srgbClr val="292B28"/>
                </a:solidFill>
                <a:latin typeface="Georgia"/>
              </a:defRPr>
            </a:pPr>
            <a:r>
              <a:t>After</a:t>
            </a:r>
          </a:p>
          <a:p>
            <a:pPr>
              <a:spcAft>
                <a:spcPts val="800"/>
              </a:spcAft>
              <a:defRPr sz="9200" b="0">
                <a:solidFill>
                  <a:srgbClr val="292B28"/>
                </a:solidFill>
                <a:latin typeface="Georgia"/>
              </a:defRPr>
            </a:pPr>
            <a:r>
              <a:t>light.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4224528"/>
            <a:ext cx="50292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0">
                <a:solidFill>
                  <a:srgbClr val="292B28"/>
                </a:solidFill>
                <a:latin typeface="Noto Sans CJK SC"/>
              </a:defRPr>
            </a:pPr>
            <a:r>
              <a:t>光的形状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074920"/>
            <a:ext cx="429768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92B28"/>
                </a:solidFill>
                <a:latin typeface="Aptos"/>
              </a:defRPr>
            </a:pPr>
            <a:r>
              <a:t>An architecture concept at the edge</a:t>
            </a:r>
          </a:p>
          <a:p>
            <a:pPr>
              <a:spcAft>
                <a:spcPts val="800"/>
              </a:spcAft>
              <a:defRPr sz="1500" b="0">
                <a:solidFill>
                  <a:srgbClr val="292B28"/>
                </a:solidFill>
                <a:latin typeface="Aptos"/>
              </a:defRPr>
            </a:pPr>
            <a:r>
              <a:t>of land, light and water.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64008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292B28"/>
                </a:solidFill>
                <a:latin typeface="Aptos"/>
              </a:defRPr>
            </a:pPr>
            <a:r>
              <a:t>01 / CONCEPT &amp; ART DIRECTION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EA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STUDIO / AFTERLIGHT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2760" y="365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02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51560"/>
            <a:ext cx="10058400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Leave room</a:t>
            </a:r>
          </a:p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for the unexpected.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437376"/>
            <a:ext cx="82296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292B28"/>
                </a:solidFill>
                <a:latin typeface="Aptos"/>
              </a:defRPr>
            </a:pPr>
            <a:r>
              <a:t>ORIGINAL DESIGN DEMONSTRATION / GNJ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090672"/>
            <a:ext cx="46634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500" b="0">
                <a:solidFill>
                  <a:srgbClr val="292B28"/>
                </a:solidFill>
                <a:latin typeface="Noto Sans CJK SC"/>
              </a:defRPr>
            </a:pPr>
            <a:r>
              <a:t>空间不必填满，</a:t>
            </a:r>
          </a:p>
          <a:p>
            <a:pPr>
              <a:spcAft>
                <a:spcPts val="800"/>
              </a:spcAft>
              <a:defRPr sz="2500" b="0">
                <a:solidFill>
                  <a:srgbClr val="292B28"/>
                </a:solidFill>
                <a:latin typeface="Noto Sans CJK SC"/>
              </a:defRPr>
            </a:pPr>
            <a:r>
              <a:t>想象才有余地。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4389120"/>
            <a:ext cx="402336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676960"/>
                </a:solidFill>
                <a:latin typeface="Aptos"/>
              </a:defRPr>
            </a:pPr>
            <a:r>
              <a:t>A quiet retreat shaped by a horizon, a circle, and the path between them. Architecture becomes a frame for what is already there.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3017520"/>
            <a:ext cx="585216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EA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STUDIO / AFTERLIGHT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2760" y="365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03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51560"/>
            <a:ext cx="10058400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Three gestures.</a:t>
            </a:r>
          </a:p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One clear idea.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437376"/>
            <a:ext cx="82296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292B28"/>
                </a:solidFill>
                <a:latin typeface="Aptos"/>
              </a:defRPr>
            </a:pPr>
            <a:r>
              <a:t>ORIGINAL DESIGN DEMONSTRATION / GNJ AI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108960"/>
            <a:ext cx="3337560" cy="10972"/>
          </a:xfrm>
          <a:prstGeom prst="rect">
            <a:avLst/>
          </a:prstGeom>
          <a:solidFill>
            <a:srgbClr val="A7AA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3319272"/>
            <a:ext cx="27432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0">
                <a:solidFill>
                  <a:srgbClr val="DF4B27"/>
                </a:solidFill>
                <a:latin typeface="Georgia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261104"/>
            <a:ext cx="3474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92B28"/>
                </a:solidFill>
                <a:latin typeface="Aptos"/>
              </a:defRPr>
            </a:pPr>
            <a:r>
              <a:t>Frame / 取景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901184"/>
            <a:ext cx="333756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76960"/>
                </a:solidFill>
                <a:latin typeface="Aptos"/>
              </a:defRPr>
            </a:pPr>
            <a:r>
              <a:t>A circular opening holds the sky. Every viewpoint becomes a deliberate composition.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16552" y="3108960"/>
            <a:ext cx="3337560" cy="10972"/>
          </a:xfrm>
          <a:prstGeom prst="rect">
            <a:avLst/>
          </a:prstGeom>
          <a:solidFill>
            <a:srgbClr val="A7AA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16552" y="3319272"/>
            <a:ext cx="27432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0">
                <a:solidFill>
                  <a:srgbClr val="DF4B27"/>
                </a:solidFill>
                <a:latin typeface="Georgia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6552" y="4261104"/>
            <a:ext cx="3474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92B28"/>
                </a:solidFill>
                <a:latin typeface="Aptos"/>
              </a:defRPr>
            </a:pPr>
            <a:r>
              <a:t>Trace / 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6552" y="4901184"/>
            <a:ext cx="333756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76960"/>
                </a:solidFill>
                <a:latin typeface="Aptos"/>
              </a:defRPr>
            </a:pPr>
            <a:r>
              <a:t>A vermilion stair draws one clear line between the built world and the water.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38744" y="3108960"/>
            <a:ext cx="3337560" cy="10972"/>
          </a:xfrm>
          <a:prstGeom prst="rect">
            <a:avLst/>
          </a:prstGeom>
          <a:solidFill>
            <a:srgbClr val="A7AA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38744" y="3319272"/>
            <a:ext cx="27432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0">
                <a:solidFill>
                  <a:srgbClr val="DF4B27"/>
                </a:solidFill>
                <a:latin typeface="Georgia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8744" y="4261104"/>
            <a:ext cx="3474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92B28"/>
                </a:solidFill>
                <a:latin typeface="Aptos"/>
              </a:defRPr>
            </a:pPr>
            <a:r>
              <a:t>Pause / 留白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38744" y="4901184"/>
            <a:ext cx="333756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76960"/>
                </a:solidFill>
                <a:latin typeface="Aptos"/>
              </a:defRPr>
            </a:pPr>
            <a:r>
              <a:t>Unprogrammed space invites people to slow down, look out, and stay a little longer.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3C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EEEAE1"/>
                </a:solidFill>
                <a:latin typeface="Aptos"/>
              </a:defRPr>
            </a:pPr>
            <a:r>
              <a:t>STUDIO / AFTERLIGHT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2760" y="365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EEEAE1"/>
                </a:solidFill>
                <a:latin typeface="Aptos"/>
              </a:defRPr>
            </a:pPr>
            <a:r>
              <a:t>04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51560"/>
            <a:ext cx="10058400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0">
                <a:solidFill>
                  <a:srgbClr val="EEEAE1"/>
                </a:solidFill>
                <a:latin typeface="Georgia"/>
              </a:defRPr>
            </a:pPr>
            <a:r>
              <a:t>Warm stone. Deep water.</a:t>
            </a:r>
          </a:p>
          <a:p>
            <a:pPr>
              <a:spcAft>
                <a:spcPts val="800"/>
              </a:spcAft>
              <a:defRPr sz="4400" b="0">
                <a:solidFill>
                  <a:srgbClr val="EEEAE1"/>
                </a:solidFill>
                <a:latin typeface="Georgia"/>
              </a:defRPr>
            </a:pPr>
            <a:r>
              <a:t>A spark.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437376"/>
            <a:ext cx="82296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EEEAE1"/>
                </a:solidFill>
                <a:latin typeface="Aptos"/>
              </a:defRPr>
            </a:pPr>
            <a:r>
              <a:t>ORIGINAL DESIGN DEMONSTRATION / GNJ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999232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EEEAE1"/>
                </a:solidFill>
                <a:latin typeface="Noto Sans CJK SC"/>
              </a:defRPr>
            </a:pPr>
            <a:r>
              <a:t>砂岩的温度、海水的深度，再加一点意外。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950208"/>
            <a:ext cx="2743200" cy="1938528"/>
          </a:xfrm>
          <a:prstGeom prst="rect">
            <a:avLst/>
          </a:prstGeom>
          <a:solidFill>
            <a:srgbClr val="E7D5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5276088"/>
            <a:ext cx="24231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292B28"/>
                </a:solidFill>
                <a:latin typeface="Aptos"/>
              </a:defRPr>
            </a:pPr>
            <a:r>
              <a:t>TRAVERTINE</a:t>
            </a:r>
          </a:p>
          <a:p>
            <a:pPr>
              <a:spcAft>
                <a:spcPts val="800"/>
              </a:spcAft>
              <a:defRPr sz="1000" b="0">
                <a:solidFill>
                  <a:srgbClr val="292B28"/>
                </a:solidFill>
                <a:latin typeface="Aptos"/>
              </a:defRPr>
            </a:pPr>
            <a:r>
              <a:t>#E7D5B9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7560" y="3950208"/>
            <a:ext cx="2743200" cy="1938528"/>
          </a:xfrm>
          <a:prstGeom prst="rect">
            <a:avLst/>
          </a:prstGeom>
          <a:solidFill>
            <a:srgbClr val="F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02152" y="5276088"/>
            <a:ext cx="24231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292B28"/>
                </a:solidFill>
                <a:latin typeface="Aptos"/>
              </a:defRPr>
            </a:pPr>
            <a:r>
              <a:t>CHALK</a:t>
            </a:r>
          </a:p>
          <a:p>
            <a:pPr>
              <a:spcAft>
                <a:spcPts val="800"/>
              </a:spcAft>
              <a:defRPr sz="1000" b="0">
                <a:solidFill>
                  <a:srgbClr val="292B28"/>
                </a:solidFill>
                <a:latin typeface="Aptos"/>
              </a:defRPr>
            </a:pPr>
            <a:r>
              <a:t>#F3EEE2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0760" y="3950208"/>
            <a:ext cx="2743200" cy="1938528"/>
          </a:xfrm>
          <a:prstGeom prst="rect">
            <a:avLst/>
          </a:prstGeom>
          <a:solidFill>
            <a:srgbClr val="6584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45352" y="5276088"/>
            <a:ext cx="24231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EEEAE1"/>
                </a:solidFill>
                <a:latin typeface="Aptos"/>
              </a:defRPr>
            </a:pPr>
            <a:r>
              <a:t>SEA GLASS</a:t>
            </a:r>
          </a:p>
          <a:p>
            <a:pPr>
              <a:spcAft>
                <a:spcPts val="800"/>
              </a:spcAft>
              <a:defRPr sz="1000" b="0">
                <a:solidFill>
                  <a:srgbClr val="EEEAE1"/>
                </a:solidFill>
                <a:latin typeface="Aptos"/>
              </a:defRPr>
            </a:pPr>
            <a:r>
              <a:t>#658479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23960" y="3950208"/>
            <a:ext cx="2743200" cy="1938528"/>
          </a:xfrm>
          <a:prstGeom prst="rect">
            <a:avLst/>
          </a:prstGeom>
          <a:solidFill>
            <a:srgbClr val="DF4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88552" y="5276088"/>
            <a:ext cx="24231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EEEAE1"/>
                </a:solidFill>
                <a:latin typeface="Aptos"/>
              </a:defRPr>
            </a:pPr>
            <a:r>
              <a:t>VERMILION</a:t>
            </a:r>
          </a:p>
          <a:p>
            <a:pPr>
              <a:spcAft>
                <a:spcPts val="800"/>
              </a:spcAft>
              <a:defRPr sz="1000" b="0">
                <a:solidFill>
                  <a:srgbClr val="EEEAE1"/>
                </a:solidFill>
                <a:latin typeface="Aptos"/>
              </a:defRPr>
            </a:pPr>
            <a:r>
              <a:t>#DF4B27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EA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STUDIO / AFTERLIGHT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2760" y="365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05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51560"/>
            <a:ext cx="10058400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A day, in three acts.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437376"/>
            <a:ext cx="82296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292B28"/>
                </a:solidFill>
                <a:latin typeface="Aptos"/>
              </a:defRPr>
            </a:pPr>
            <a:r>
              <a:t>ORIGINAL DESIGN DEMONSTRATION / GNJ AI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108960"/>
            <a:ext cx="3337560" cy="10972"/>
          </a:xfrm>
          <a:prstGeom prst="rect">
            <a:avLst/>
          </a:prstGeom>
          <a:solidFill>
            <a:srgbClr val="A7AA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3383280"/>
            <a:ext cx="347472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000" b="0">
                <a:solidFill>
                  <a:srgbClr val="DF4B27"/>
                </a:solidFill>
                <a:latin typeface="Georgia"/>
              </a:defRPr>
            </a:pPr>
            <a:r>
              <a:t>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315968"/>
            <a:ext cx="3474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92B28"/>
                </a:solidFill>
                <a:latin typeface="Aptos"/>
              </a:defRPr>
            </a:pPr>
            <a:r>
              <a:t>Arrive / 抵达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901184"/>
            <a:ext cx="333756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76960"/>
                </a:solidFill>
                <a:latin typeface="Aptos"/>
              </a:defRPr>
            </a:pPr>
            <a:r>
              <a:t>Low light reveals the texture of the stone. A narrow path opens to the horizon.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16552" y="3108960"/>
            <a:ext cx="3337560" cy="10972"/>
          </a:xfrm>
          <a:prstGeom prst="rect">
            <a:avLst/>
          </a:prstGeom>
          <a:solidFill>
            <a:srgbClr val="A7AA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16552" y="3383280"/>
            <a:ext cx="347472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000" b="0">
                <a:solidFill>
                  <a:srgbClr val="DF4B27"/>
                </a:solidFill>
                <a:latin typeface="Georgia"/>
              </a:defRPr>
            </a:pPr>
            <a:r>
              <a:t>NOON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6552" y="4315968"/>
            <a:ext cx="3474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92B28"/>
                </a:solidFill>
                <a:latin typeface="Aptos"/>
              </a:defRPr>
            </a:pPr>
            <a:r>
              <a:t>Explore / 探索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16552" y="4901184"/>
            <a:ext cx="333756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76960"/>
                </a:solidFill>
                <a:latin typeface="Aptos"/>
              </a:defRPr>
            </a:pPr>
            <a:r>
              <a:t>The oculus moves a circle of light across the floor. Shade creates another room.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38744" y="3108960"/>
            <a:ext cx="3337560" cy="10972"/>
          </a:xfrm>
          <a:prstGeom prst="rect">
            <a:avLst/>
          </a:prstGeom>
          <a:solidFill>
            <a:srgbClr val="A7AA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38744" y="3383280"/>
            <a:ext cx="347472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000" b="0">
                <a:solidFill>
                  <a:srgbClr val="DF4B27"/>
                </a:solidFill>
                <a:latin typeface="Georgia"/>
              </a:defRPr>
            </a:pPr>
            <a:r>
              <a:t>PM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8744" y="4315968"/>
            <a:ext cx="34747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92B28"/>
                </a:solidFill>
                <a:latin typeface="Aptos"/>
              </a:defRPr>
            </a:pPr>
            <a:r>
              <a:t>Stay / 停留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38744" y="4901184"/>
            <a:ext cx="333756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76960"/>
                </a:solidFill>
                <a:latin typeface="Aptos"/>
              </a:defRPr>
            </a:pPr>
            <a:r>
              <a:t>As the stone turns gold, the steps lead toward the water. The landscape takes over.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EA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STUDIO / AFTERLIGHT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2760" y="365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292B28"/>
                </a:solidFill>
                <a:latin typeface="Aptos"/>
              </a:defRPr>
            </a:pPr>
            <a:r>
              <a:t>06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51560"/>
            <a:ext cx="10058400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Good ideas</a:t>
            </a:r>
          </a:p>
          <a:p>
            <a:pPr>
              <a:spcAft>
                <a:spcPts val="800"/>
              </a:spcAft>
              <a:defRPr sz="4400" b="0">
                <a:solidFill>
                  <a:srgbClr val="292B28"/>
                </a:solidFill>
                <a:latin typeface="Georgia"/>
              </a:defRPr>
            </a:pPr>
            <a:r>
              <a:t>deserve form.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437376"/>
            <a:ext cx="82296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292B28"/>
                </a:solidFill>
                <a:latin typeface="Aptos"/>
              </a:defRPr>
            </a:pPr>
            <a:r>
              <a:t>ORIGINAL DESIGN DEMONSTRATION / GNJ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52044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292B28"/>
                </a:solidFill>
                <a:latin typeface="Noto Sans CJK SC"/>
              </a:defRPr>
            </a:pPr>
            <a:r>
              <a:t>让好想法，有好作品。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4645152"/>
            <a:ext cx="91440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76960"/>
                </a:solidFill>
                <a:latin typeface="Aptos"/>
              </a:defRPr>
            </a:pPr>
            <a:r>
              <a:t>An original demonstration by GNJ AI.</a:t>
            </a:r>
          </a:p>
          <a:p>
            <a:pPr>
              <a:spcAft>
                <a:spcPts val="800"/>
              </a:spcAft>
              <a:defRPr sz="1800" b="0">
                <a:solidFill>
                  <a:srgbClr val="676960"/>
                </a:solidFill>
                <a:latin typeface="Aptos"/>
              </a:defRPr>
            </a:pPr>
            <a:r>
              <a:t>Editable text, shapes and layouts.</a:t>
            </a:r>
          </a:p>
          <a:p>
            <a:pPr>
              <a:spcAft>
                <a:spcPts val="800"/>
              </a:spcAft>
              <a:defRPr sz="1800" b="0">
                <a:solidFill>
                  <a:srgbClr val="676960"/>
                </a:solidFill>
                <a:latin typeface="Aptos"/>
              </a:defRPr>
            </a:pPr>
            <a:r>
              <a:t>Original AI-generated architectural concept image.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AFTERLIGHT — 光的形状</dc:title>
  <dc:subject>Original conceptual design demonstration, not a real architectural project</dc:subject>
  <dc:creator>GNJ AI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